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2" r:id="rId3"/>
    <p:sldId id="258" r:id="rId4"/>
    <p:sldId id="259" r:id="rId5"/>
    <p:sldId id="261" r:id="rId6"/>
    <p:sldId id="270" r:id="rId7"/>
    <p:sldId id="257" r:id="rId8"/>
    <p:sldId id="262" r:id="rId9"/>
    <p:sldId id="269" r:id="rId10"/>
    <p:sldId id="264" r:id="rId11"/>
    <p:sldId id="265" r:id="rId12"/>
    <p:sldId id="260" r:id="rId13"/>
    <p:sldId id="266" r:id="rId14"/>
    <p:sldId id="267" r:id="rId15"/>
    <p:sldId id="26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6"/>
    <p:restoredTop sz="63896"/>
  </p:normalViewPr>
  <p:slideViewPr>
    <p:cSldViewPr snapToGrid="0" snapToObjects="1">
      <p:cViewPr varScale="1">
        <p:scale>
          <a:sx n="87" d="100"/>
          <a:sy n="87" d="100"/>
        </p:scale>
        <p:origin x="2280" y="200"/>
      </p:cViewPr>
      <p:guideLst/>
    </p:cSldViewPr>
  </p:slideViewPr>
  <p:outlineViewPr>
    <p:cViewPr>
      <p:scale>
        <a:sx n="33" d="100"/>
        <a:sy n="33" d="100"/>
      </p:scale>
      <p:origin x="0" y="-672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480BE-D87E-1D47-8E70-FACCE751928B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5CA77-9E22-E747-A701-875DE7121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20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ow-to-use-pyspark-on-your-computer-9c7180075617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ataplatform.cloud.ibm.com/projects/900d356b-3a5e-42eb-b422-2eedb0b44670/assets?context=wdp" TargetMode="External"/><Relationship Id="rId5" Type="http://schemas.openxmlformats.org/officeDocument/2006/relationships/hyperlink" Target="https://chs-mcc-998-mn001.us-south.ae.appdomain.cloud:9443/#/main/dashboard/metrics" TargetMode="External"/><Relationship Id="rId4" Type="http://schemas.openxmlformats.org/officeDocument/2006/relationships/hyperlink" Target="https://www.ibm.com/downloads/cas/KDPB1REE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aceklaskowski.gitbooks.io/mastering-spark-sql/content/spark-sql-catalyst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RmUn5vHlevc" TargetMode="External"/><Relationship Id="rId5" Type="http://schemas.openxmlformats.org/officeDocument/2006/relationships/hyperlink" Target="https://issues.apache.org/jira/browse/SPARK-1251" TargetMode="External"/><Relationship Id="rId4" Type="http://schemas.openxmlformats.org/officeDocument/2006/relationships/hyperlink" Target="https://docs.google.com/document/d/1Hc_Ehtr0G8SQUg69cmViZsMi55_Kf3tISD9GPGU5M1Y/edi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0590028/what-do-the-blue-blocks-in-spark-stage-dag-visualisation-ui-mean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cluster-overview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atabricks.com/session/deep-dive-into-monitoring-spark-applications-using-web-ui-and-sparklisteners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Pb2ZXnt2_U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atabricks.com/session/accelerating-tensorflow-with-apache-arrow-on-spark-bonus-making-it-available-in-scala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structured-streaming-programming-guide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knoldus.com/spark-streaming-vs-structured-streaming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databricks.com/DataFrame-based-Graphs-for-Spark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raphframes.github.io/graphframes/docs/_site/user-guide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Setting up python with </a:t>
            </a:r>
            <a:r>
              <a:rPr lang="en-US" dirty="0" err="1"/>
              <a:t>Jupyter</a:t>
            </a:r>
            <a:r>
              <a:rPr lang="en-US" dirty="0"/>
              <a:t> notebook on local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https://towardsdatascience.com/how-to-use-pyspark-on-your-computer-9c7180075617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IBM Cloud Analytics Engine - White Paper Explaining design decisions for splitting compute and storage on cloud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https://www.ibm.com/downloads/cas/KDPB1REE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IBM AE </a:t>
            </a:r>
          </a:p>
          <a:p>
            <a:r>
              <a:rPr lang="en-US" dirty="0">
                <a:hlinkClick r:id="rId5"/>
              </a:rPr>
              <a:t>https://chs-mcc-998-mn001.us-south.ae.appdomain.cloud:9443/#/main/dashboard/metrics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Watson Studio </a:t>
            </a:r>
          </a:p>
          <a:p>
            <a:r>
              <a:rPr lang="en-US" dirty="0">
                <a:hlinkClick r:id="rId6"/>
              </a:rPr>
              <a:t>https://dataplatform.cloud.ibm.com/projects/900d356b-3a5e-42eb-b422-2eedb0b44670/assets?context=wdp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CA77-9E22-E747-A701-875DE7121B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5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RDD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read-only collection of objects partitioned across a set of machines that can be rebuilt if a partition is lost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CA77-9E22-E747-A701-875DE7121B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7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Internals of Spark SQL</a:t>
            </a:r>
          </a:p>
          <a:p>
            <a:r>
              <a:rPr lang="en-US" dirty="0">
                <a:hlinkClick r:id="rId3"/>
              </a:rPr>
              <a:t>https://jaceklaskowski.gitbooks.io/mastering-spark-sql/content/spark-sql-catalyst.html</a:t>
            </a:r>
            <a:endParaRPr lang="en-US" dirty="0"/>
          </a:p>
          <a:p>
            <a:r>
              <a:rPr lang="en-US" dirty="0"/>
              <a:t>Catalyst:</a:t>
            </a:r>
          </a:p>
          <a:p>
            <a:r>
              <a:rPr lang="en-US" dirty="0">
                <a:hlinkClick r:id="rId4"/>
              </a:rPr>
              <a:t>https://docs.google.com/document/d/1Hc_Ehtr0G8SQUg69cmViZsMi55_Kf3tISD9GPGU5M1Y/edit</a:t>
            </a:r>
            <a:endParaRPr lang="en-US" dirty="0"/>
          </a:p>
          <a:p>
            <a:r>
              <a:rPr lang="en-US" dirty="0">
                <a:hlinkClick r:id="rId5"/>
              </a:rPr>
              <a:t>https://issues.apache.org/jira/browse/SPARK-1251</a:t>
            </a:r>
            <a:endParaRPr lang="en-US" dirty="0"/>
          </a:p>
          <a:p>
            <a:r>
              <a:rPr lang="en-US" dirty="0">
                <a:hlinkClick r:id="rId3"/>
              </a:rPr>
              <a:t>https://jaceklaskowski.gitbooks.io/mastering-spark-sql/content/spark-sql-catalyst.html</a:t>
            </a:r>
            <a:endParaRPr lang="en-US" dirty="0"/>
          </a:p>
          <a:p>
            <a:r>
              <a:rPr lang="en-US" dirty="0">
                <a:hlinkClick r:id="rId6"/>
              </a:rPr>
              <a:t>https://www.youtube.com/watch?v=RmUn5vHlevc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CA77-9E22-E747-A701-875DE7121B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45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https://stackoverflow.com/questions/40590028/what-do-the-blue-blocks-in-spark-stage-dag-visualisation-ui-mean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CA77-9E22-E747-A701-875DE7121B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35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Sparks run on cluster</a:t>
            </a:r>
          </a:p>
          <a:p>
            <a:r>
              <a:rPr lang="en-US" dirty="0">
                <a:hlinkClick r:id="rId3"/>
              </a:rPr>
              <a:t>https://spark.apache.org/docs/latest/cluster-overview.html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https://databricks.com/session/deep-dive-into-monitoring-spark-applications-using-web-ui-and-sparklisteners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CA77-9E22-E747-A701-875DE7121B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93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Arrow </a:t>
            </a:r>
          </a:p>
          <a:p>
            <a:r>
              <a:rPr lang="en-US" dirty="0"/>
              <a:t> </a:t>
            </a:r>
            <a:r>
              <a:rPr lang="en-US" dirty="0">
                <a:hlinkClick r:id="rId3"/>
              </a:rPr>
              <a:t>https://www.youtube.com/watch?v=dPb2ZXnt2_U</a:t>
            </a:r>
            <a:endParaRPr lang="en-US" dirty="0"/>
          </a:p>
          <a:p>
            <a:r>
              <a:rPr lang="en-US" dirty="0">
                <a:hlinkClick r:id="rId4"/>
              </a:rPr>
              <a:t>https://databricks.com/session/accelerating-tensorflow-with-apache-arrow-on-spark-bonus-making-it-available-in-scala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CA77-9E22-E747-A701-875DE7121B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80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https://spark.apache.org/docs/latest/structured-streaming-programming-guide.html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Difference between structured streaming vs spark streaming</a:t>
            </a:r>
          </a:p>
          <a:p>
            <a:r>
              <a:rPr lang="en-US" dirty="0">
                <a:hlinkClick r:id="rId4"/>
              </a:rPr>
              <a:t>https://blog.knoldus.com/spark-streaming-vs-structured-streaming/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CA77-9E22-E747-A701-875DE7121B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72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https://pages.databricks.com/DataFrame-based-Graphs-for-Spark.html</a:t>
            </a:r>
            <a:endParaRPr lang="en-US" dirty="0"/>
          </a:p>
          <a:p>
            <a:r>
              <a:rPr lang="en-US" dirty="0">
                <a:hlinkClick r:id="rId4"/>
              </a:rPr>
              <a:t>https://graphframes.github.io/graphframes/docs/_site/user-guide.html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CA77-9E22-E747-A701-875DE7121B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27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FB44-6444-174B-A520-DD3CC2681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8A60E-3EFC-DB41-92B7-5F081ED8E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3B0B7-7CFF-9D49-B9D2-0295DE909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2145-4659-C54D-B188-848B42E9ADF1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A090E-AD1F-F149-9E13-9539607B6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945A1-B8C9-5743-BD08-ECA3088E9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DE53-31B2-7C42-8A92-951A5C00C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68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50A59-4ECD-F446-9B76-756311E8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D1417C-7A87-9F4C-89DF-C65DBC45C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DD81E-0C8C-6245-A8C4-75642F33B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2145-4659-C54D-B188-848B42E9ADF1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74683-A174-1444-B1B6-0D0820FE5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C2790-18C6-9641-8DFF-87373E38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DE53-31B2-7C42-8A92-951A5C00C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1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EE954C-827B-F244-BCB1-5D7C3166D3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55AF99-ADBD-444B-9AF5-92676C8E1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674F5-9ECB-E14C-9EFA-C752D0D9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2145-4659-C54D-B188-848B42E9ADF1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11F39-B73E-2240-B1E9-5DBF9E83F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7C4DB-ADBF-724F-97BF-2406C2FBB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DE53-31B2-7C42-8A92-951A5C00C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0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2A62-F2A1-104F-9019-CBC4CB7F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E1FAF-32AB-0244-9C99-F6F4F5906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92E11-F7CA-854C-B01A-FF0D819E3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2145-4659-C54D-B188-848B42E9ADF1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433B0-D39F-EC42-AD28-A7DECEA80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7B6B9-6497-CB42-98A5-7768F110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DE53-31B2-7C42-8A92-951A5C00C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58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57B3-FAB2-224B-9478-1B7B1E326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1BA81-7E13-DA4D-9061-45FA085F2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14C98-5AAA-6548-8D8C-7C272086C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2145-4659-C54D-B188-848B42E9ADF1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95261-0430-CE4F-A504-D954B0B6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FA59A-DBCD-0141-A137-F9F2005E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DE53-31B2-7C42-8A92-951A5C00C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3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19D65-C47A-9049-BAE7-057F83CA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C118-E752-6C4A-A4B4-F92C24BC3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79B90-6A30-3D4B-9263-958F21FCF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49EA9-FAF7-864E-A6D6-58C004B78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2145-4659-C54D-B188-848B42E9ADF1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A37FE-4569-6347-86AE-A84243970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AEEBE-6302-F549-823C-BE4FD32A0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DE53-31B2-7C42-8A92-951A5C00C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88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850F-2C96-3742-BC61-40599E7BC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6F6A3-105E-B340-9A42-ACCDF422A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6E0CB-2365-AC42-9D95-3E98B0F9A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8CBB9-B2CB-2A44-A97B-59E30DF4D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C54014-FF30-9B46-AF4A-B926F1BB0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5466D4-5426-AB4B-984C-21485642B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2145-4659-C54D-B188-848B42E9ADF1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274665-F9EE-3143-9666-08E840C76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9341B-5E18-3A4E-83FC-0619427B8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DE53-31B2-7C42-8A92-951A5C00C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F52B-9470-1F4D-9A59-7F2FC1AFE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9F4F4-BAC7-D741-916B-6F41C3151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2145-4659-C54D-B188-848B42E9ADF1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1D0EB-EF64-3B4C-B7F9-52165699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50C23-59D9-B747-A56E-97FCA9A04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DE53-31B2-7C42-8A92-951A5C00C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94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45DDA-976C-3E45-808C-96F0F7D24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2145-4659-C54D-B188-848B42E9ADF1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35F9F-1BAE-8645-BC0B-9EE9BAB43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E03D9-3AAB-BE47-8FFE-C27052B0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DE53-31B2-7C42-8A92-951A5C00C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71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A7AA4-7E8E-604F-97D0-65951983E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CAB87-91E0-6A44-A20D-27435410B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EF35A-EAD4-7142-AD1A-73E00BFAD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A7D55-B53C-1F4D-9382-CE2C0C30E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2145-4659-C54D-B188-848B42E9ADF1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C66F4-2D8D-FC49-BE00-BCC6ACF5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0E10D-25E9-1A49-8980-A1EC69A9C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DE53-31B2-7C42-8A92-951A5C00C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4B55-BC7C-BF41-92B6-2FF825E5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63B708-B924-9746-BECC-5383F987E2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B4E4E-65A9-C042-8232-E2D277D7F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1A66A-C797-B24D-987B-DF4F19446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2145-4659-C54D-B188-848B42E9ADF1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BF5309-0F73-8F4A-8438-F2B0DADFB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F8673-FE89-4347-8E2E-78021DAB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DE53-31B2-7C42-8A92-951A5C00C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00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B9E0BD-6300-314C-AC86-DCA4F0C1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3BF71-2BA3-014D-8EDF-596EAE954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6040C-1F5F-2D4D-8170-7369D2F34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02145-4659-C54D-B188-848B42E9ADF1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A1B00-D6F7-204A-A40E-81C8BADF3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4911F-A3D5-5A4F-BE94-968F05B27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ADE53-31B2-7C42-8A92-951A5C00C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5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row.apache.org/blog/2019/01/25/r-spark-improvements/" TargetMode="External"/><Relationship Id="rId7" Type="http://schemas.openxmlformats.org/officeDocument/2006/relationships/hyperlink" Target="https://arrow.apache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rk.apache.org/docs/latest/structured-streaming-programming-guide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bricks.com/blog/2017/10/30/introducing-vectorized-udfs-for-pyspark.html" TargetMode="External"/><Relationship Id="rId13" Type="http://schemas.openxmlformats.org/officeDocument/2006/relationships/hyperlink" Target="http://spark.apache.org/docs/latest/api/scala/index.html#org.apache.spark.sql.functions$" TargetMode="External"/><Relationship Id="rId18" Type="http://schemas.openxmlformats.org/officeDocument/2006/relationships/hyperlink" Target="https://docs.google.com/document/d/1Hc_Ehtr0G8SQUg69cmViZsMi55_Kf3tISD9GPGU5M1Y/edit" TargetMode="External"/><Relationship Id="rId3" Type="http://schemas.openxmlformats.org/officeDocument/2006/relationships/hyperlink" Target="https://learning.oreilly.com/library/view/spark-the-definitive/" TargetMode="External"/><Relationship Id="rId7" Type="http://schemas.openxmlformats.org/officeDocument/2006/relationships/hyperlink" Target="https://medium.com/wbaa/using-scala-udfs-in-pyspark-b70033dd69b9" TargetMode="External"/><Relationship Id="rId12" Type="http://schemas.openxmlformats.org/officeDocument/2006/relationships/hyperlink" Target="https://databricks.com/session/deep-dive-into-monitoring-spark-applications-using-web-ui-and-sparklisteners" TargetMode="External"/><Relationship Id="rId17" Type="http://schemas.openxmlformats.org/officeDocument/2006/relationships/hyperlink" Target="https://jaceklaskowski.gitbooks.io/mastering-spark-sql/content/spark-sql-catalyst.html" TargetMode="External"/><Relationship Id="rId2" Type="http://schemas.openxmlformats.org/officeDocument/2006/relationships/hyperlink" Target="https://spark.apache.org/docs/latest/index.html" TargetMode="External"/><Relationship Id="rId16" Type="http://schemas.openxmlformats.org/officeDocument/2006/relationships/hyperlink" Target="https://stackoverflow.com/questions/40590028/what-do-the-blue-blocks-in-spark-stage-dag-visualisation-ui-mea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ark.apache.org/docs/latest/sql-pyspark-pandas-with-arrow.html#pandas-udfs-aka-vectorized-udfs" TargetMode="External"/><Relationship Id="rId11" Type="http://schemas.openxmlformats.org/officeDocument/2006/relationships/hyperlink" Target="https://spark.apache.org/docs/latest/cluster-overview.html" TargetMode="External"/><Relationship Id="rId5" Type="http://schemas.openxmlformats.org/officeDocument/2006/relationships/hyperlink" Target="https://s3.amazonaws.com/assets.datacamp.com/blog_assets/PySpark_SQL_Cheat_Sheet_Python.pdf" TargetMode="External"/><Relationship Id="rId15" Type="http://schemas.openxmlformats.org/officeDocument/2006/relationships/hyperlink" Target="http://spark.apache.org/docs/latest/api/scala/index.html#org.apache.spark.sql.Dataset" TargetMode="External"/><Relationship Id="rId10" Type="http://schemas.openxmlformats.org/officeDocument/2006/relationships/hyperlink" Target="https://stackoverflow.com/questions/32100973/how-to-define-and-use-a-user-defined-aggregate-function-in-spark-sql?lq=1" TargetMode="External"/><Relationship Id="rId19" Type="http://schemas.openxmlformats.org/officeDocument/2006/relationships/hyperlink" Target="https://issues.apache.org/jira/browse/SPARK-1251" TargetMode="External"/><Relationship Id="rId4" Type="http://schemas.openxmlformats.org/officeDocument/2006/relationships/hyperlink" Target="https://www.youtube.com/watch?v=5ajs8EIPWGI&amp;feature=youtu.be" TargetMode="External"/><Relationship Id="rId9" Type="http://schemas.openxmlformats.org/officeDocument/2006/relationships/hyperlink" Target="https://www.inovex.de/blog/efficient-udafs-with-pyspark/" TargetMode="External"/><Relationship Id="rId14" Type="http://schemas.openxmlformats.org/officeDocument/2006/relationships/hyperlink" Target="http://spark.apache.org/docs/latest/api/scala/index.html#org.apache.spark.sql.Colum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usenix.org/legacy/event/hotcloud10/tech/full_papers/Zaharia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wnload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loudera.com/downloads/hortonworks-sandbox/hdp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submitting-application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hyperlink" Target="https://spark.apache.org/docs/latest/cluster-overview.html" TargetMode="External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FE99-3175-274A-BCF4-20B2586D6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Big data processing using Apache Spark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5C748-89D7-D448-BF79-615F27094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Abhay </a:t>
            </a:r>
            <a:r>
              <a:rPr lang="en-US" dirty="0" err="1"/>
              <a:t>Ratnaparkhi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23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D7B7-99E3-4C44-9140-6E3C3445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operations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9B76A8-5309-5840-AF09-AC3C31B9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Aggregations</a:t>
            </a:r>
          </a:p>
          <a:p>
            <a:pPr lvl="1"/>
            <a:r>
              <a:rPr lang="en-US" dirty="0"/>
              <a:t>GROUP BY – allows to specify one or more keys as well as </a:t>
            </a:r>
            <a:r>
              <a:rPr lang="en-US" dirty="0" err="1"/>
              <a:t>agg</a:t>
            </a:r>
            <a:r>
              <a:rPr lang="en-US" dirty="0"/>
              <a:t> functions</a:t>
            </a:r>
          </a:p>
          <a:p>
            <a:pPr lvl="1"/>
            <a:r>
              <a:rPr lang="en-US" dirty="0"/>
              <a:t>WINDOW – aggregation of specific “window” of data reference to current row</a:t>
            </a:r>
          </a:p>
          <a:p>
            <a:pPr lvl="1"/>
            <a:r>
              <a:rPr lang="en-US" dirty="0"/>
              <a:t>ROLLUP - computes hierarchical subtotals from left to right </a:t>
            </a:r>
          </a:p>
          <a:p>
            <a:pPr lvl="1"/>
            <a:r>
              <a:rPr lang="en-US" dirty="0"/>
              <a:t>CUBE - aggregates for all combinations of values in the selected columns</a:t>
            </a:r>
          </a:p>
          <a:p>
            <a:r>
              <a:rPr lang="en-US" dirty="0"/>
              <a:t>JOINs</a:t>
            </a:r>
          </a:p>
          <a:p>
            <a:r>
              <a:rPr lang="en-US" dirty="0"/>
              <a:t>User Defined Functions (UDFs)</a:t>
            </a:r>
          </a:p>
          <a:p>
            <a:r>
              <a:rPr lang="en-US" dirty="0"/>
              <a:t>Pandas (Vectorized) UDFs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B0DA-316A-B94D-AC99-02CB78A1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Apache Arrow and Pandas UDF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F372A-772E-314C-A56F-858B9E37B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928" y="1452559"/>
            <a:ext cx="7114032" cy="201930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Arrow is In-memory columnar data format 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Speeding up conversion from Pandas Data Frame to Spark Data Frame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Speeding up conversion from Spark Data Frame to Pandas Data Frame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Using with Pandas UDF (</a:t>
            </a:r>
            <a:r>
              <a:rPr lang="en-US" sz="2800" dirty="0" err="1"/>
              <a:t>a.k.a</a:t>
            </a:r>
            <a:r>
              <a:rPr lang="en-US" sz="2800" dirty="0"/>
              <a:t> Vectorized UDFs)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Optimizing R with Apache Spark</a:t>
            </a:r>
            <a:endParaRPr lang="en-US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BB749E-F8DF-0A47-B351-6A97C0983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688" y="1271988"/>
            <a:ext cx="3264578" cy="2876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6BC4AF-18C4-AA41-93A2-46A6ACA64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549644"/>
            <a:ext cx="3644900" cy="201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68776-39F1-274D-96AB-689400BB2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834" y="3471860"/>
            <a:ext cx="3644900" cy="2019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AC257A-3741-F342-8FB3-EE8F46CBD1C5}"/>
              </a:ext>
            </a:extLst>
          </p:cNvPr>
          <p:cNvSpPr txBox="1"/>
          <p:nvPr/>
        </p:nvSpPr>
        <p:spPr>
          <a:xfrm>
            <a:off x="2142309" y="5817370"/>
            <a:ext cx="85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DC6A9A-8132-D94F-B235-98E3AE37F1EF}"/>
              </a:ext>
            </a:extLst>
          </p:cNvPr>
          <p:cNvSpPr txBox="1"/>
          <p:nvPr/>
        </p:nvSpPr>
        <p:spPr>
          <a:xfrm>
            <a:off x="5951280" y="5817370"/>
            <a:ext cx="132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Arrow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297BA-EAE2-9248-94A6-1DAE7C1BFF92}"/>
              </a:ext>
            </a:extLst>
          </p:cNvPr>
          <p:cNvSpPr txBox="1"/>
          <p:nvPr/>
        </p:nvSpPr>
        <p:spPr>
          <a:xfrm>
            <a:off x="9208323" y="4112178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Issues with Python UDF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347DD-5E92-0F42-955A-885C14F0F826}"/>
              </a:ext>
            </a:extLst>
          </p:cNvPr>
          <p:cNvSpPr/>
          <p:nvPr/>
        </p:nvSpPr>
        <p:spPr>
          <a:xfrm>
            <a:off x="7553591" y="5491160"/>
            <a:ext cx="2641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https://arrow.apache.org/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9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70848-FCEA-2747-9330-BCE5BF8C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AE846-63C9-0C47-9F5C-A8E896163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9350" cy="411797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Structured Streaming APIs</a:t>
            </a:r>
          </a:p>
          <a:p>
            <a:pPr lvl="1"/>
            <a:r>
              <a:rPr lang="en-US" dirty="0"/>
              <a:t>based on </a:t>
            </a:r>
            <a:r>
              <a:rPr lang="en-US" dirty="0" err="1"/>
              <a:t>Dataframe</a:t>
            </a:r>
            <a:r>
              <a:rPr lang="en-US" dirty="0"/>
              <a:t> and Dataset APIs</a:t>
            </a:r>
          </a:p>
          <a:p>
            <a:pPr lvl="1"/>
            <a:r>
              <a:rPr lang="en-US" dirty="0"/>
              <a:t>Since 2.x</a:t>
            </a:r>
          </a:p>
          <a:p>
            <a:r>
              <a:rPr lang="en-US" dirty="0"/>
              <a:t>Spark Streaming (</a:t>
            </a:r>
            <a:r>
              <a:rPr lang="en-US" dirty="0" err="1"/>
              <a:t>Dstreams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powered by Spark RDDs.</a:t>
            </a:r>
          </a:p>
          <a:p>
            <a:pPr lvl="1"/>
            <a:endParaRPr lang="en-US" dirty="0"/>
          </a:p>
          <a:p>
            <a:r>
              <a:rPr lang="en-US" dirty="0"/>
              <a:t>Structured Streaming APIs</a:t>
            </a:r>
          </a:p>
          <a:p>
            <a:pPr lvl="1"/>
            <a:r>
              <a:rPr lang="en-US" dirty="0"/>
              <a:t>Output Modes : Complete, Append, Update, </a:t>
            </a:r>
          </a:p>
          <a:p>
            <a:pPr lvl="1"/>
            <a:r>
              <a:rPr lang="en-US" dirty="0"/>
              <a:t>Event time and late data</a:t>
            </a:r>
          </a:p>
          <a:p>
            <a:pPr lvl="2"/>
            <a:r>
              <a:rPr lang="en-US" dirty="0"/>
              <a:t>Watermarking to provide threshold for late data</a:t>
            </a:r>
          </a:p>
          <a:p>
            <a:pPr lvl="1"/>
            <a:r>
              <a:rPr lang="en-US" dirty="0"/>
              <a:t>Fault tolerance</a:t>
            </a:r>
          </a:p>
          <a:p>
            <a:pPr lvl="2"/>
            <a:r>
              <a:rPr lang="en-US" dirty="0"/>
              <a:t> ensure </a:t>
            </a:r>
            <a:r>
              <a:rPr lang="en-US" b="1" dirty="0"/>
              <a:t>end-to-end exactly-once semantics</a:t>
            </a:r>
            <a:r>
              <a:rPr lang="en-US" dirty="0"/>
              <a:t> under any failure</a:t>
            </a:r>
          </a:p>
          <a:p>
            <a:pPr lvl="2"/>
            <a:r>
              <a:rPr lang="en-US" dirty="0" err="1"/>
              <a:t>replayable</a:t>
            </a:r>
            <a:r>
              <a:rPr lang="en-US" dirty="0"/>
              <a:t> sources and idempotent sinks</a:t>
            </a:r>
          </a:p>
          <a:p>
            <a:pPr lvl="1"/>
            <a:r>
              <a:rPr lang="en-US" dirty="0"/>
              <a:t>Available Sources</a:t>
            </a:r>
          </a:p>
          <a:p>
            <a:pPr lvl="2"/>
            <a:r>
              <a:rPr lang="en-US" dirty="0"/>
              <a:t>File, Kafka, Socket (test), Rate (test)</a:t>
            </a:r>
          </a:p>
          <a:p>
            <a:pPr lvl="1"/>
            <a:r>
              <a:rPr lang="en-US" dirty="0"/>
              <a:t>Available Sinks</a:t>
            </a:r>
          </a:p>
          <a:p>
            <a:pPr lvl="2"/>
            <a:r>
              <a:rPr lang="en-US" dirty="0"/>
              <a:t>File, </a:t>
            </a:r>
            <a:r>
              <a:rPr lang="en-US" dirty="0" err="1"/>
              <a:t>kafka</a:t>
            </a:r>
            <a:r>
              <a:rPr lang="en-US" dirty="0"/>
              <a:t>, console, memory</a:t>
            </a:r>
          </a:p>
          <a:p>
            <a:pPr lvl="1"/>
            <a:r>
              <a:rPr lang="en-US" dirty="0"/>
              <a:t>Triggers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C837F-29E1-6D46-A21E-EC35BE98C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269" y="1965249"/>
            <a:ext cx="4205147" cy="22625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921C7B-9B49-6B44-AEC5-1075ECD34C0A}"/>
              </a:ext>
            </a:extLst>
          </p:cNvPr>
          <p:cNvSpPr/>
          <p:nvPr/>
        </p:nvSpPr>
        <p:spPr>
          <a:xfrm>
            <a:off x="6611333" y="4502362"/>
            <a:ext cx="55806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https://spark.apache.org/docs/latest/structured-streaming-programming-guide.html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335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D716-D244-CF4E-B169-B1B347819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8E90F-D022-354A-B267-A2B01EC88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GraphFrames</a:t>
            </a:r>
            <a:r>
              <a:rPr lang="en-US" dirty="0"/>
              <a:t> vs </a:t>
            </a:r>
            <a:r>
              <a:rPr lang="en-US" dirty="0" err="1"/>
              <a:t>GraphX</a:t>
            </a:r>
            <a:endParaRPr lang="en-US" dirty="0"/>
          </a:p>
          <a:p>
            <a:r>
              <a:rPr lang="en-US" dirty="0"/>
              <a:t>Supported Algorithms</a:t>
            </a:r>
          </a:p>
          <a:p>
            <a:pPr lvl="1"/>
            <a:r>
              <a:rPr lang="en-US" dirty="0" err="1"/>
              <a:t>Pagerank</a:t>
            </a:r>
            <a:r>
              <a:rPr lang="en-US" dirty="0"/>
              <a:t>, motif finding, BFS, Shortest Path, Triangle Count etc. </a:t>
            </a:r>
          </a:p>
          <a:p>
            <a:r>
              <a:rPr lang="en-US" dirty="0" err="1"/>
              <a:t>Pagerank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E5E26-7447-4D4C-BF15-8AB627B5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901" y="3815366"/>
            <a:ext cx="2403406" cy="19828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5893B2-3259-2B40-BAC3-81473BE6D188}"/>
              </a:ext>
            </a:extLst>
          </p:cNvPr>
          <p:cNvSpPr/>
          <p:nvPr/>
        </p:nvSpPr>
        <p:spPr>
          <a:xfrm>
            <a:off x="3467604" y="5942568"/>
            <a:ext cx="1859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3556555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C819-2C47-E641-90E6-6F722B1E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71A3C-12F1-3F47-90A6-DE0C11548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437185" cy="3980839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MLLib</a:t>
            </a:r>
            <a:r>
              <a:rPr lang="en-US" dirty="0"/>
              <a:t> (Machine Learning Library) – Spark ML</a:t>
            </a:r>
          </a:p>
          <a:p>
            <a:pPr lvl="1"/>
            <a:r>
              <a:rPr lang="en-US" dirty="0"/>
              <a:t>ML Algorithms: common learning algorithms such as classification, regression, clustering, and collaborative filtering</a:t>
            </a:r>
          </a:p>
          <a:p>
            <a:pPr lvl="1"/>
            <a:r>
              <a:rPr lang="en-US" dirty="0"/>
              <a:t>Feature Engineering: feature extraction, transformation, dimensionality reduction</a:t>
            </a:r>
          </a:p>
          <a:p>
            <a:pPr lvl="1"/>
            <a:r>
              <a:rPr lang="en-US" dirty="0"/>
              <a:t>Pipelines: tools for constructing, evaluating, and tuning ML Pipelines</a:t>
            </a:r>
          </a:p>
          <a:p>
            <a:pPr lvl="1"/>
            <a:r>
              <a:rPr lang="en-US" dirty="0"/>
              <a:t>Persistence: saving and load algorithms, models, and Pipelines</a:t>
            </a:r>
          </a:p>
          <a:p>
            <a:pPr lvl="1"/>
            <a:r>
              <a:rPr lang="en-US" dirty="0"/>
              <a:t>Utilities: linear algebra, statistics, data handling, etc.</a:t>
            </a:r>
          </a:p>
          <a:p>
            <a:r>
              <a:rPr lang="en-US" dirty="0" err="1"/>
              <a:t>DataFrame</a:t>
            </a:r>
            <a:r>
              <a:rPr lang="en-US" dirty="0"/>
              <a:t> vs RDD based APIs</a:t>
            </a:r>
          </a:p>
          <a:p>
            <a:r>
              <a:rPr lang="en-US" dirty="0"/>
              <a:t>Can handle large data, features and models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A5E8B-B4CC-0B4E-B16C-5C67FB441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00" y="1748997"/>
            <a:ext cx="4719349" cy="1205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A2160-C3F7-BF43-A483-1170FBAA0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800" y="3557281"/>
            <a:ext cx="5415186" cy="12055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15F17C-69B3-0D4F-A99E-9DCAD9F73574}"/>
              </a:ext>
            </a:extLst>
          </p:cNvPr>
          <p:cNvSpPr txBox="1"/>
          <p:nvPr/>
        </p:nvSpPr>
        <p:spPr>
          <a:xfrm>
            <a:off x="7603474" y="2954520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464B9D-DB61-AC44-BFCA-03F92E29E99A}"/>
              </a:ext>
            </a:extLst>
          </p:cNvPr>
          <p:cNvSpPr txBox="1"/>
          <p:nvPr/>
        </p:nvSpPr>
        <p:spPr>
          <a:xfrm>
            <a:off x="7443393" y="4849776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995761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7038-D25E-A540-B202-E171047AA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 Search Use 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9CA5C7-60DE-8747-9D00-8ABD2AA98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77" y="1635091"/>
            <a:ext cx="59690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88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2628-E4A6-0A49-8B4E-513C9CFF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57A2F-BACF-0E47-877F-9EBC126F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Spark documentation</a:t>
            </a:r>
          </a:p>
          <a:p>
            <a:pPr lvl="1"/>
            <a:r>
              <a:rPr lang="en-US" dirty="0">
                <a:hlinkClick r:id="rId2"/>
              </a:rPr>
              <a:t>https://spark.apache.org/docs/latest/index.html</a:t>
            </a:r>
            <a:endParaRPr lang="en-US" dirty="0"/>
          </a:p>
          <a:p>
            <a:r>
              <a:rPr lang="en-US" dirty="0"/>
              <a:t>Spark: The Definitive Guide</a:t>
            </a:r>
          </a:p>
          <a:p>
            <a:pPr lvl="1"/>
            <a:r>
              <a:rPr lang="en-US" dirty="0">
                <a:hlinkClick r:id="rId3"/>
              </a:rPr>
              <a:t>https://learning.oreilly.com/library/view/spark-the-definitive/</a:t>
            </a:r>
            <a:endParaRPr lang="en-US" dirty="0"/>
          </a:p>
          <a:p>
            <a:r>
              <a:rPr lang="en-US" dirty="0"/>
              <a:t>Execution Plans </a:t>
            </a:r>
          </a:p>
          <a:p>
            <a:pPr lvl="1"/>
            <a:r>
              <a:rPr lang="en-US" dirty="0"/>
              <a:t>  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kashifmin</a:t>
            </a:r>
            <a:r>
              <a:rPr lang="en-US" dirty="0"/>
              <a:t>/spark-sql-whats-happening-under-the-hood-c703d7f5acf5</a:t>
            </a:r>
          </a:p>
          <a:p>
            <a:pPr lvl="1"/>
            <a:r>
              <a:rPr lang="en-US" dirty="0"/>
              <a:t> 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=GDeePbbCz2g&amp;feature=</a:t>
            </a:r>
            <a:r>
              <a:rPr lang="en-US" dirty="0" err="1"/>
              <a:t>youtu.be</a:t>
            </a:r>
            <a:endParaRPr lang="en-US" dirty="0"/>
          </a:p>
          <a:p>
            <a:pPr lvl="1"/>
            <a:r>
              <a:rPr lang="en-US" dirty="0"/>
              <a:t>  </a:t>
            </a:r>
            <a:r>
              <a:rPr lang="en-US" dirty="0">
                <a:hlinkClick r:id="rId4"/>
              </a:rPr>
              <a:t>https://www.youtube.com/watch?v=5ajs8EIPWGI&amp;feature=youtu.be</a:t>
            </a:r>
            <a:endParaRPr lang="en-US" dirty="0"/>
          </a:p>
          <a:p>
            <a:r>
              <a:rPr lang="en-US" dirty="0"/>
              <a:t>Spark  </a:t>
            </a:r>
            <a:r>
              <a:rPr lang="en-US" dirty="0" err="1"/>
              <a:t>Dataframe</a:t>
            </a:r>
            <a:r>
              <a:rPr lang="en-US" dirty="0"/>
              <a:t> UDF, PANDAS UDF</a:t>
            </a:r>
          </a:p>
          <a:p>
            <a:pPr lvl="1"/>
            <a:r>
              <a:rPr lang="en-US" dirty="0"/>
              <a:t>Cheat sheet for all functions - </a:t>
            </a:r>
            <a:r>
              <a:rPr lang="en-US" dirty="0">
                <a:hlinkClick r:id="rId5"/>
              </a:rPr>
              <a:t>https://s3.amazonaws.com/assets.datacamp.com/blog_assets/PySpark_SQL_Cheat_Sheet_Python.pdf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>
                <a:hlinkClick r:id="rId6"/>
              </a:rPr>
              <a:t>https://spark.apache.org/docs/latest/sql-pyspark-pandas-with-arrow.html#pandas-udfs-aka-vectorized-udfs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>
                <a:hlinkClick r:id="rId7"/>
              </a:rPr>
              <a:t>https://medium.com/wbaa/using-scala-udfs-in-pyspark-b70033dd69b9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>
                <a:hlinkClick r:id="rId8"/>
              </a:rPr>
              <a:t>https://databricks.com/blog/2017/10/30/introducing-vectorized-udfs-for-pyspark.html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>
                <a:hlinkClick r:id="rId9"/>
              </a:rPr>
              <a:t>https://www.inovex.de/blog/efficient-udafs-with-pyspark/</a:t>
            </a:r>
            <a:endParaRPr lang="en-US" dirty="0"/>
          </a:p>
          <a:p>
            <a:pPr lvl="1"/>
            <a:r>
              <a:rPr lang="en-US" dirty="0"/>
              <a:t>Pandas UDF example </a:t>
            </a:r>
            <a:r>
              <a:rPr lang="en-US" dirty="0">
                <a:hlinkClick r:id="rId10"/>
              </a:rPr>
              <a:t>https://stackoverflow.com/questions/32100973/how-to-define-and-use-a-user-defined-aggregate-function-in-spark-sql?lq=1</a:t>
            </a:r>
            <a:endParaRPr lang="en-US" dirty="0"/>
          </a:p>
          <a:p>
            <a:r>
              <a:rPr lang="en-US" dirty="0"/>
              <a:t>Spark on Cluster</a:t>
            </a:r>
          </a:p>
          <a:p>
            <a:pPr lvl="1"/>
            <a:r>
              <a:rPr lang="en-US" dirty="0">
                <a:hlinkClick r:id="rId11"/>
              </a:rPr>
              <a:t>https://spark.apache.org/docs/latest/cluster-overview.html</a:t>
            </a:r>
            <a:endParaRPr lang="en-US" dirty="0"/>
          </a:p>
          <a:p>
            <a:pPr lvl="1"/>
            <a:r>
              <a:rPr lang="en-US" dirty="0">
                <a:hlinkClick r:id="rId12"/>
              </a:rPr>
              <a:t>https://databricks.com/session/deep-dive-into-monitoring-spark-applications-using-web-ui-and-sparklisteners</a:t>
            </a:r>
            <a:endParaRPr lang="en-US" dirty="0"/>
          </a:p>
          <a:p>
            <a:r>
              <a:rPr lang="en-US" dirty="0" err="1"/>
              <a:t>Dataframe</a:t>
            </a:r>
            <a:r>
              <a:rPr lang="en-US" dirty="0"/>
              <a:t>/Dataset APIs</a:t>
            </a:r>
          </a:p>
          <a:p>
            <a:pPr lvl="1"/>
            <a:r>
              <a:rPr lang="en-US" dirty="0"/>
              <a:t>Spark </a:t>
            </a:r>
            <a:r>
              <a:rPr lang="en-US" dirty="0" err="1"/>
              <a:t>dataframe</a:t>
            </a:r>
            <a:r>
              <a:rPr lang="en-US" dirty="0"/>
              <a:t> manipulations</a:t>
            </a:r>
          </a:p>
          <a:p>
            <a:pPr lvl="1"/>
            <a:r>
              <a:rPr lang="en-US" dirty="0"/>
              <a:t>SQL functions </a:t>
            </a:r>
            <a:r>
              <a:rPr lang="en-US" dirty="0">
                <a:hlinkClick r:id="rId13"/>
              </a:rPr>
              <a:t>http://spark.apache.org/docs/latest/api/scala/index.html#org.apache.spark.sql.functions$</a:t>
            </a:r>
            <a:endParaRPr lang="en-US" dirty="0"/>
          </a:p>
          <a:p>
            <a:pPr lvl="1"/>
            <a:r>
              <a:rPr lang="en-US" dirty="0"/>
              <a:t>Column </a:t>
            </a:r>
            <a:r>
              <a:rPr lang="en-US" dirty="0">
                <a:hlinkClick r:id="rId14"/>
              </a:rPr>
              <a:t>http://spark.apache.org/docs/latest/api/scala/index.html#org.apache.spark.sql.Column</a:t>
            </a:r>
            <a:endParaRPr lang="en-US" dirty="0"/>
          </a:p>
          <a:p>
            <a:pPr lvl="1"/>
            <a:r>
              <a:rPr lang="en-US" dirty="0"/>
              <a:t> Dataset </a:t>
            </a:r>
            <a:r>
              <a:rPr lang="en-US" dirty="0">
                <a:hlinkClick r:id="rId15"/>
              </a:rPr>
              <a:t>http://spark.apache.org/docs/latest/api/scala/index.html#org.apache.spark.sql.Dataset</a:t>
            </a:r>
            <a:endParaRPr lang="en-US" dirty="0"/>
          </a:p>
          <a:p>
            <a:r>
              <a:rPr lang="en-US" dirty="0"/>
              <a:t>Spark UI</a:t>
            </a:r>
          </a:p>
          <a:p>
            <a:pPr lvl="1"/>
            <a:r>
              <a:rPr lang="en-US" dirty="0">
                <a:hlinkClick r:id="rId16"/>
              </a:rPr>
              <a:t>https://stackoverflow.com/questions/40590028/what-do-the-blue-blocks-in-spark-stage-dag-visualisation-ui-mean</a:t>
            </a:r>
            <a:endParaRPr lang="en-US" dirty="0"/>
          </a:p>
          <a:p>
            <a:r>
              <a:rPr lang="en-US" dirty="0"/>
              <a:t>Internals of Spark SQL</a:t>
            </a:r>
          </a:p>
          <a:p>
            <a:pPr lvl="1"/>
            <a:r>
              <a:rPr lang="en-US" dirty="0">
                <a:hlinkClick r:id="rId17"/>
              </a:rPr>
              <a:t>https://jaceklaskowski.gitbooks.io/mastering-spark-sql/content/spark-sql-catalyst.html</a:t>
            </a:r>
            <a:endParaRPr lang="en-US" dirty="0"/>
          </a:p>
          <a:p>
            <a:pPr lvl="1"/>
            <a:r>
              <a:rPr lang="en-US" dirty="0"/>
              <a:t>Catalyst: </a:t>
            </a:r>
            <a:r>
              <a:rPr lang="en-US" dirty="0">
                <a:hlinkClick r:id="rId18"/>
              </a:rPr>
              <a:t>https://docs.google.com/document/d/1Hc_Ehtr0G8SQUg69cmViZsMi55_Kf3tISD9GPGU5M1Y/edit</a:t>
            </a:r>
            <a:endParaRPr lang="en-US" dirty="0"/>
          </a:p>
          <a:p>
            <a:pPr lvl="1"/>
            <a:r>
              <a:rPr lang="en-US" dirty="0">
                <a:hlinkClick r:id="rId19"/>
              </a:rPr>
              <a:t>https://issues.apache.org/jira/browse/SPARK-1251</a:t>
            </a:r>
            <a:endParaRPr lang="en-US" dirty="0"/>
          </a:p>
          <a:p>
            <a:pPr lvl="1"/>
            <a:r>
              <a:rPr lang="en-US" dirty="0">
                <a:hlinkClick r:id="rId17"/>
              </a:rPr>
              <a:t>https://jaceklaskowski.gitbooks.io/mastering-spark-sql/content/spark-sql-catalyst.html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386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9C731-FEAA-5840-A8EC-6588BBD5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A7136-D9AE-9E47-80F7-5D86C8332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Spark?</a:t>
            </a:r>
          </a:p>
          <a:p>
            <a:r>
              <a:rPr lang="en-US" dirty="0"/>
              <a:t>Spark Applications</a:t>
            </a:r>
          </a:p>
          <a:p>
            <a:r>
              <a:rPr lang="en-US" dirty="0"/>
              <a:t>Spark on Cluster</a:t>
            </a:r>
          </a:p>
          <a:p>
            <a:r>
              <a:rPr lang="en-US" dirty="0" err="1"/>
              <a:t>DataFrame</a:t>
            </a:r>
            <a:r>
              <a:rPr lang="en-US" dirty="0"/>
              <a:t> Operations</a:t>
            </a:r>
          </a:p>
          <a:p>
            <a:r>
              <a:rPr lang="en-US" dirty="0"/>
              <a:t>Stream processing</a:t>
            </a:r>
          </a:p>
          <a:p>
            <a:r>
              <a:rPr lang="en-US" dirty="0"/>
              <a:t>Graph Processing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W3 Search Use Cases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83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3519C-CF6F-9240-ABF1-FD776FF85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is Spark?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62E51-4C65-1449-B6E1-F1E325A97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sz="1100" dirty="0"/>
          </a:p>
          <a:p>
            <a:pPr lvl="1"/>
            <a:r>
              <a:rPr lang="en-US" sz="1100" dirty="0"/>
              <a:t>Unified computing engine and set of libraries for big data</a:t>
            </a:r>
          </a:p>
          <a:p>
            <a:pPr lvl="1"/>
            <a:r>
              <a:rPr lang="en-US" sz="1100" dirty="0"/>
              <a:t>Big Data</a:t>
            </a:r>
          </a:p>
          <a:p>
            <a:pPr lvl="2"/>
            <a:r>
              <a:rPr lang="en-US" sz="1100" dirty="0"/>
              <a:t>Volume, Velocity, Veracity</a:t>
            </a:r>
          </a:p>
          <a:p>
            <a:pPr lvl="2"/>
            <a:r>
              <a:rPr lang="en-US" sz="1100" dirty="0"/>
              <a:t>Data locality</a:t>
            </a:r>
          </a:p>
          <a:p>
            <a:pPr lvl="2"/>
            <a:r>
              <a:rPr lang="en-US" sz="1100" dirty="0"/>
              <a:t>Less data movement (shuffle)</a:t>
            </a:r>
          </a:p>
          <a:p>
            <a:pPr lvl="1"/>
            <a:r>
              <a:rPr lang="en-US" sz="1100" dirty="0"/>
              <a:t>Hadoop vs Spark</a:t>
            </a:r>
          </a:p>
          <a:p>
            <a:pPr lvl="2"/>
            <a:r>
              <a:rPr lang="en-US" sz="1100" dirty="0"/>
              <a:t>Hadoop – HDFS and MapReduce</a:t>
            </a:r>
          </a:p>
          <a:p>
            <a:pPr lvl="2"/>
            <a:r>
              <a:rPr lang="en-US" sz="1100" dirty="0"/>
              <a:t>Iterative and interactive workload</a:t>
            </a:r>
          </a:p>
          <a:p>
            <a:pPr lvl="1"/>
            <a:r>
              <a:rPr lang="en-US" sz="1100" dirty="0"/>
              <a:t>History</a:t>
            </a:r>
          </a:p>
          <a:p>
            <a:pPr lvl="2"/>
            <a:r>
              <a:rPr lang="en-US" sz="1100" dirty="0"/>
              <a:t> 2009 - UC Berkeley's </a:t>
            </a:r>
            <a:r>
              <a:rPr lang="en-US" sz="1100" dirty="0" err="1"/>
              <a:t>AMPLab</a:t>
            </a:r>
            <a:r>
              <a:rPr lang="en-US" sz="1100" dirty="0"/>
              <a:t> in 2009</a:t>
            </a:r>
          </a:p>
          <a:p>
            <a:pPr lvl="3"/>
            <a:r>
              <a:rPr lang="en-US" sz="1100" dirty="0">
                <a:hlinkClick r:id="rId2"/>
              </a:rPr>
              <a:t>Spark: Cluster Computing with Working Sets </a:t>
            </a:r>
            <a:endParaRPr lang="en-US" sz="1100" dirty="0"/>
          </a:p>
          <a:p>
            <a:pPr lvl="2"/>
            <a:r>
              <a:rPr lang="en-US" sz="1100" dirty="0"/>
              <a:t>2010 – Open sourced under BSD</a:t>
            </a:r>
          </a:p>
          <a:p>
            <a:pPr lvl="2"/>
            <a:r>
              <a:rPr lang="en-US" sz="1100" dirty="0"/>
              <a:t>2013 – Donated to Apache Software Foundation</a:t>
            </a:r>
          </a:p>
          <a:p>
            <a:pPr lvl="2"/>
            <a:r>
              <a:rPr lang="en-US" sz="1100" dirty="0"/>
              <a:t>2013 – Spark creators founded </a:t>
            </a:r>
            <a:r>
              <a:rPr lang="en-US" sz="1100" dirty="0" err="1"/>
              <a:t>Databriks</a:t>
            </a:r>
            <a:endParaRPr lang="en-US" sz="1100" dirty="0"/>
          </a:p>
          <a:p>
            <a:pPr lvl="2"/>
            <a:r>
              <a:rPr lang="en-US" sz="1100" dirty="0"/>
              <a:t>2014 – Large scale sorting record</a:t>
            </a:r>
          </a:p>
          <a:p>
            <a:pPr lvl="2"/>
            <a:r>
              <a:rPr lang="en-US" sz="1100" dirty="0"/>
              <a:t>2015 – </a:t>
            </a:r>
            <a:r>
              <a:rPr lang="en-US" sz="1100" dirty="0" err="1"/>
              <a:t>DataFrame</a:t>
            </a:r>
            <a:r>
              <a:rPr lang="en-US" sz="1100" dirty="0"/>
              <a:t> APIs added</a:t>
            </a:r>
          </a:p>
          <a:p>
            <a:pPr lvl="2"/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BDE8EB-E0DC-804F-8BD4-08A8FFB9B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2" r="7957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78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D71A-628D-3A4A-93FE-B20865D7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Quick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3A008-AE6C-8247-B778-BC6A00E1F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Installing Spark on Local 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3"/>
              </a:rPr>
              <a:t>apache</a:t>
            </a:r>
            <a:r>
              <a:rPr lang="en-US" dirty="0"/>
              <a:t> site </a:t>
            </a:r>
          </a:p>
          <a:p>
            <a:pPr lvl="1"/>
            <a:r>
              <a:rPr lang="en-US" dirty="0" err="1"/>
              <a:t>PySpark</a:t>
            </a:r>
            <a:r>
              <a:rPr lang="en-US" dirty="0"/>
              <a:t> using pip - `</a:t>
            </a:r>
            <a:r>
              <a:rPr lang="en-US" i="1" dirty="0"/>
              <a:t>pip install </a:t>
            </a:r>
            <a:r>
              <a:rPr lang="en-US" i="1" dirty="0" err="1"/>
              <a:t>pyspark</a:t>
            </a:r>
            <a:r>
              <a:rPr lang="en-US" dirty="0"/>
              <a:t>`</a:t>
            </a:r>
          </a:p>
          <a:p>
            <a:pPr lvl="1"/>
            <a:r>
              <a:rPr lang="en-US" dirty="0">
                <a:hlinkClick r:id="rId4"/>
              </a:rPr>
              <a:t>Hortonworks Data Platform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Spark on Cloud</a:t>
            </a:r>
          </a:p>
          <a:p>
            <a:pPr lvl="1"/>
            <a:r>
              <a:rPr lang="en-US" dirty="0"/>
              <a:t>IBM Cloud Analytics Engine</a:t>
            </a:r>
          </a:p>
          <a:p>
            <a:pPr lvl="1"/>
            <a:r>
              <a:rPr lang="en-US" dirty="0"/>
              <a:t>Watson Studio</a:t>
            </a:r>
          </a:p>
          <a:p>
            <a:pPr lvl="1"/>
            <a:endParaRPr lang="en-US" dirty="0"/>
          </a:p>
          <a:p>
            <a:r>
              <a:rPr lang="en-US" dirty="0"/>
              <a:t>Running applications</a:t>
            </a:r>
          </a:p>
          <a:p>
            <a:pPr lvl="1"/>
            <a:r>
              <a:rPr lang="en-US" dirty="0"/>
              <a:t>Spark-submit, </a:t>
            </a:r>
          </a:p>
          <a:p>
            <a:pPr lvl="1"/>
            <a:r>
              <a:rPr lang="en-US" dirty="0"/>
              <a:t>spark-shell, </a:t>
            </a:r>
          </a:p>
          <a:p>
            <a:pPr lvl="1"/>
            <a:r>
              <a:rPr lang="en-US" dirty="0"/>
              <a:t>Notebooks – </a:t>
            </a:r>
            <a:r>
              <a:rPr lang="en-US" dirty="0" err="1"/>
              <a:t>Jupyter</a:t>
            </a:r>
            <a:r>
              <a:rPr lang="en-US" dirty="0"/>
              <a:t>, zeppelin, </a:t>
            </a:r>
            <a:r>
              <a:rPr lang="en-US" dirty="0" err="1"/>
              <a:t>polynote</a:t>
            </a:r>
            <a:endParaRPr lang="en-US" dirty="0"/>
          </a:p>
          <a:p>
            <a:pPr lvl="1"/>
            <a:r>
              <a:rPr lang="en-US" dirty="0"/>
              <a:t>Livy APIs </a:t>
            </a:r>
          </a:p>
          <a:p>
            <a:pPr lvl="1"/>
            <a:endParaRPr lang="en-US" dirty="0"/>
          </a:p>
          <a:p>
            <a:r>
              <a:rPr lang="en-US" dirty="0"/>
              <a:t>Supported languages: Python, Java, Scala, R, or SQL.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623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A4A3-00F8-5049-B722-9AB03D896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1BD0-94A2-7D48-AE94-215D99E6D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Structured APIs</a:t>
            </a:r>
          </a:p>
          <a:p>
            <a:pPr lvl="1"/>
            <a:r>
              <a:rPr lang="en-US" dirty="0" err="1"/>
              <a:t>DataFrames</a:t>
            </a:r>
            <a:endParaRPr lang="en-US" dirty="0"/>
          </a:p>
          <a:p>
            <a:pPr lvl="2"/>
            <a:r>
              <a:rPr lang="en-US" dirty="0"/>
              <a:t>Distributed table like collections with well defined rows and columns. </a:t>
            </a:r>
          </a:p>
          <a:p>
            <a:pPr lvl="2"/>
            <a:r>
              <a:rPr lang="en-US" dirty="0" err="1"/>
              <a:t>DataSet</a:t>
            </a:r>
            <a:r>
              <a:rPr lang="en-US" dirty="0"/>
              <a:t> of type “ROW”</a:t>
            </a:r>
          </a:p>
          <a:p>
            <a:pPr lvl="1"/>
            <a:r>
              <a:rPr lang="en-US" dirty="0" err="1"/>
              <a:t>DataSets</a:t>
            </a:r>
            <a:endParaRPr lang="en-US" dirty="0"/>
          </a:p>
          <a:p>
            <a:pPr lvl="2"/>
            <a:r>
              <a:rPr lang="en-US" dirty="0"/>
              <a:t>Only available in JVM based languages (</a:t>
            </a:r>
            <a:r>
              <a:rPr lang="en-US" dirty="0" err="1"/>
              <a:t>scala</a:t>
            </a:r>
            <a:r>
              <a:rPr lang="en-US" dirty="0"/>
              <a:t> and java)</a:t>
            </a:r>
          </a:p>
          <a:p>
            <a:r>
              <a:rPr lang="en-US" dirty="0"/>
              <a:t>Low level APIs</a:t>
            </a:r>
          </a:p>
          <a:p>
            <a:pPr lvl="1"/>
            <a:r>
              <a:rPr lang="en-US" dirty="0"/>
              <a:t>RDD (Resilient Distributed Datasets)</a:t>
            </a:r>
          </a:p>
          <a:p>
            <a:pPr lvl="2"/>
            <a:r>
              <a:rPr lang="en-US" dirty="0"/>
              <a:t>Resilient – if data in memory lost it can be recreated</a:t>
            </a:r>
          </a:p>
          <a:p>
            <a:pPr lvl="2"/>
            <a:r>
              <a:rPr lang="en-US" dirty="0"/>
              <a:t>Distributed – stored in memory across cluster</a:t>
            </a:r>
          </a:p>
          <a:p>
            <a:pPr lvl="2"/>
            <a:r>
              <a:rPr lang="en-US" dirty="0"/>
              <a:t>Dataset – initial data can come from file or can be created programmatically </a:t>
            </a:r>
          </a:p>
          <a:p>
            <a:pPr lvl="1"/>
            <a:endParaRPr lang="en-US" dirty="0"/>
          </a:p>
          <a:p>
            <a:r>
              <a:rPr lang="en-US" dirty="0"/>
              <a:t>`Transformations` and `Actions` over </a:t>
            </a:r>
            <a:r>
              <a:rPr lang="en-US" dirty="0" err="1"/>
              <a:t>DataFrames</a:t>
            </a:r>
            <a:r>
              <a:rPr lang="en-US" dirty="0"/>
              <a:t>/RDDs</a:t>
            </a:r>
          </a:p>
        </p:txBody>
      </p:sp>
    </p:spTree>
    <p:extLst>
      <p:ext uri="{BB962C8B-B14F-4D97-AF65-F5344CB8AC3E}">
        <p14:creationId xmlns:p14="http://schemas.microsoft.com/office/powerpoint/2010/main" val="210051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592AB-EF27-044F-BAA1-8BBFEE6A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/>
              <a:t>Execution Plans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0A56F8-2BC8-2543-B137-6338BCF39364}"/>
              </a:ext>
            </a:extLst>
          </p:cNvPr>
          <p:cNvSpPr txBox="1"/>
          <p:nvPr/>
        </p:nvSpPr>
        <p:spPr>
          <a:xfrm>
            <a:off x="2441404" y="5921874"/>
            <a:ext cx="329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Spark Query Optimization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9859C9-9101-C140-A9E6-C01326045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2" r="7957" b="1"/>
          <a:stretch/>
        </p:blipFill>
        <p:spPr>
          <a:xfrm>
            <a:off x="7894443" y="2506066"/>
            <a:ext cx="3982988" cy="2730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BE6773-9873-5E44-AE4A-06F2B3EBA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07" y="1617601"/>
            <a:ext cx="5619261" cy="395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76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7AAC-3DA1-A547-A6C9-4AE998D6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078EF-A547-3544-BFC9-FEC6ED8F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A Spark Job</a:t>
            </a:r>
          </a:p>
          <a:p>
            <a:pPr lvl="1"/>
            <a:r>
              <a:rPr lang="en-US" dirty="0"/>
              <a:t>One Spark job for one action</a:t>
            </a:r>
          </a:p>
          <a:p>
            <a:r>
              <a:rPr lang="en-US" b="1" dirty="0"/>
              <a:t>Stages</a:t>
            </a:r>
          </a:p>
          <a:p>
            <a:pPr lvl="1"/>
            <a:r>
              <a:rPr lang="en-US" dirty="0"/>
              <a:t>Groups of tasks that can be executed together</a:t>
            </a:r>
          </a:p>
          <a:p>
            <a:pPr lvl="1"/>
            <a:r>
              <a:rPr lang="en-US" dirty="0"/>
              <a:t>New stage for each “shuffle” operation</a:t>
            </a:r>
          </a:p>
          <a:p>
            <a:pPr lvl="1"/>
            <a:r>
              <a:rPr lang="en-US" dirty="0"/>
              <a:t>Sorting, </a:t>
            </a:r>
            <a:r>
              <a:rPr lang="en-US" dirty="0" err="1"/>
              <a:t>groupby</a:t>
            </a:r>
            <a:r>
              <a:rPr lang="en-US" dirty="0"/>
              <a:t>, joins, repartition </a:t>
            </a:r>
            <a:r>
              <a:rPr lang="en-US" dirty="0" err="1"/>
              <a:t>etc</a:t>
            </a:r>
            <a:endParaRPr lang="en-US" dirty="0"/>
          </a:p>
          <a:p>
            <a:pPr fontAlgn="base"/>
            <a:r>
              <a:rPr lang="en-US" b="1" dirty="0"/>
              <a:t>Tasks</a:t>
            </a:r>
          </a:p>
          <a:p>
            <a:pPr lvl="1" fontAlgn="base"/>
            <a:r>
              <a:rPr lang="en-US" dirty="0"/>
              <a:t>Stages in Spark consist of </a:t>
            </a:r>
            <a:r>
              <a:rPr lang="en-US" i="1" dirty="0"/>
              <a:t>tasks</a:t>
            </a:r>
            <a:r>
              <a:rPr lang="en-US" dirty="0"/>
              <a:t>.</a:t>
            </a:r>
          </a:p>
          <a:p>
            <a:pPr lvl="1" fontAlgn="base"/>
            <a:r>
              <a:rPr lang="en-US" dirty="0"/>
              <a:t>A task is just a unit of computation applied to a unit of data (the partition).</a:t>
            </a:r>
          </a:p>
          <a:p>
            <a:pPr fontAlgn="base"/>
            <a:r>
              <a:rPr lang="en-US" dirty="0"/>
              <a:t>Execution Details</a:t>
            </a:r>
          </a:p>
          <a:p>
            <a:pPr lvl="1" fontAlgn="base"/>
            <a:r>
              <a:rPr lang="en-US" dirty="0"/>
              <a:t>Pipelining – </a:t>
            </a:r>
          </a:p>
          <a:p>
            <a:pPr lvl="2" fontAlgn="base"/>
            <a:r>
              <a:rPr lang="en-US" dirty="0"/>
              <a:t>sequence of operations that feed data directly into each other, without needing to move it across nodes, is collapsed into a single stage of tasks. </a:t>
            </a:r>
            <a:r>
              <a:rPr lang="en-US" dirty="0" err="1"/>
              <a:t>Eg.</a:t>
            </a:r>
            <a:r>
              <a:rPr lang="en-US" dirty="0"/>
              <a:t> Map =&gt; Filter =&gt; Map</a:t>
            </a:r>
          </a:p>
          <a:p>
            <a:pPr lvl="1" fontAlgn="base"/>
            <a:r>
              <a:rPr lang="en-US" dirty="0"/>
              <a:t>Shuffle persistence</a:t>
            </a:r>
          </a:p>
          <a:p>
            <a:pPr lvl="2" fontAlgn="base"/>
            <a:r>
              <a:rPr lang="en-US" dirty="0"/>
              <a:t>“shuffle files” are written to disk</a:t>
            </a:r>
          </a:p>
          <a:p>
            <a:pPr fontAlgn="base"/>
            <a:r>
              <a:rPr lang="en-US" dirty="0"/>
              <a:t>Spark History server</a:t>
            </a:r>
          </a:p>
        </p:txBody>
      </p:sp>
    </p:spTree>
    <p:extLst>
      <p:ext uri="{BB962C8B-B14F-4D97-AF65-F5344CB8AC3E}">
        <p14:creationId xmlns:p14="http://schemas.microsoft.com/office/powerpoint/2010/main" val="1844578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22A1F-CC89-F440-800F-65ED9A0E6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4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Spark Application Lifecycle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35A06-EC4D-5E41-AD0C-65ACD1D7EFFD}"/>
              </a:ext>
            </a:extLst>
          </p:cNvPr>
          <p:cNvSpPr txBox="1"/>
          <p:nvPr/>
        </p:nvSpPr>
        <p:spPr>
          <a:xfrm>
            <a:off x="5811140" y="1690687"/>
            <a:ext cx="582752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Managers Supported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Standalone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Hadoop YARN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Mesos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Execution Modes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Cluster manager launches driver process on worker 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Driver is on the client machine that executed the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Local Mode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Spark Submit 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https://spark.apache.org/docs/latest/submitting-applications.html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FF2683-5C2E-A441-8872-695A433F9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59" y="2018677"/>
            <a:ext cx="3784600" cy="1816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9B59D3-39BD-F347-AA88-4911D998AEE6}"/>
              </a:ext>
            </a:extLst>
          </p:cNvPr>
          <p:cNvSpPr txBox="1"/>
          <p:nvPr/>
        </p:nvSpPr>
        <p:spPr>
          <a:xfrm>
            <a:off x="734096" y="3952845"/>
            <a:ext cx="458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https://spark.apache.org/docs/latest/cluster-overview.html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F96311-B728-5948-814D-BD7DAA0E99CC}"/>
              </a:ext>
            </a:extLst>
          </p:cNvPr>
          <p:cNvSpPr txBox="1"/>
          <p:nvPr/>
        </p:nvSpPr>
        <p:spPr>
          <a:xfrm>
            <a:off x="1289940" y="1558344"/>
            <a:ext cx="2252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Spark in Cluster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D80C1-DEA1-7743-9BD0-061C20575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36" y="4927050"/>
            <a:ext cx="3297915" cy="145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49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927C47A-ADEC-C143-8BDA-9E5EB1291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85" y="887845"/>
            <a:ext cx="3278818" cy="23903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6F54E3-83D3-5848-9D70-2CEA4C61DADB}"/>
              </a:ext>
            </a:extLst>
          </p:cNvPr>
          <p:cNvSpPr/>
          <p:nvPr/>
        </p:nvSpPr>
        <p:spPr>
          <a:xfrm>
            <a:off x="756366" y="32968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Client Request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EFE9EF-D6A2-1D40-9919-CE1806B4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527" y="699014"/>
            <a:ext cx="3052566" cy="25230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1478A7C-BC56-BC4D-902D-A1F342C31E1D}"/>
              </a:ext>
            </a:extLst>
          </p:cNvPr>
          <p:cNvSpPr/>
          <p:nvPr/>
        </p:nvSpPr>
        <p:spPr>
          <a:xfrm>
            <a:off x="6400527" y="329682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Launch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337B20-2C3C-2C4D-91A7-7DACBCCE4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78" y="4022909"/>
            <a:ext cx="3278818" cy="250540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BBBBE42-989A-5A4B-8FC4-F5767D438079}"/>
              </a:ext>
            </a:extLst>
          </p:cNvPr>
          <p:cNvSpPr/>
          <p:nvPr/>
        </p:nvSpPr>
        <p:spPr>
          <a:xfrm>
            <a:off x="756366" y="346586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Execution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703C49-9B5D-2144-90ED-44D2FBDB51A9}"/>
              </a:ext>
            </a:extLst>
          </p:cNvPr>
          <p:cNvSpPr/>
          <p:nvPr/>
        </p:nvSpPr>
        <p:spPr>
          <a:xfrm>
            <a:off x="6400527" y="3482468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Completion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DC5961-82F4-9E4A-80EC-467051935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527" y="3815146"/>
            <a:ext cx="3278819" cy="26688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553E59-E522-B847-9688-40E3F95463F3}"/>
              </a:ext>
            </a:extLst>
          </p:cNvPr>
          <p:cNvSpPr txBox="1"/>
          <p:nvPr/>
        </p:nvSpPr>
        <p:spPr>
          <a:xfrm>
            <a:off x="8641724" y="6483952"/>
            <a:ext cx="3103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Source: Spark: The Definitive Guide</a:t>
            </a:r>
          </a:p>
          <a:p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92890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1556</Words>
  <Application>Microsoft Macintosh PowerPoint</Application>
  <PresentationFormat>Widescreen</PresentationFormat>
  <Paragraphs>231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Big data processing using Apache Spark</vt:lpstr>
      <vt:lpstr>Agenda</vt:lpstr>
      <vt:lpstr>What is Spark?</vt:lpstr>
      <vt:lpstr>Spark Quick start</vt:lpstr>
      <vt:lpstr>Spark APIs</vt:lpstr>
      <vt:lpstr>Execution Plans</vt:lpstr>
      <vt:lpstr>Spark UI</vt:lpstr>
      <vt:lpstr>Spark Application Lifecycle</vt:lpstr>
      <vt:lpstr>PowerPoint Presentation</vt:lpstr>
      <vt:lpstr>Data Frame operations</vt:lpstr>
      <vt:lpstr>Apache Arrow and Pandas UDF</vt:lpstr>
      <vt:lpstr>Stream Processing</vt:lpstr>
      <vt:lpstr>Graph Processing</vt:lpstr>
      <vt:lpstr>Machine Learning</vt:lpstr>
      <vt:lpstr>W3 Search Use Cases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processing with Apache Spark</dc:title>
  <dc:creator>ABHAY RATNAPARKHI</dc:creator>
  <cp:lastModifiedBy>ABHAY RATNAPARKHI</cp:lastModifiedBy>
  <cp:revision>35</cp:revision>
  <dcterms:created xsi:type="dcterms:W3CDTF">2019-12-09T22:43:23Z</dcterms:created>
  <dcterms:modified xsi:type="dcterms:W3CDTF">2019-12-10T08:12:42Z</dcterms:modified>
</cp:coreProperties>
</file>